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7" r:id="rId3"/>
    <p:sldId id="257" r:id="rId4"/>
    <p:sldId id="258" r:id="rId5"/>
    <p:sldId id="268" r:id="rId6"/>
    <p:sldId id="269" r:id="rId7"/>
    <p:sldId id="271" r:id="rId8"/>
    <p:sldId id="270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EB6404-920D-4911-9DA9-20C283F7DC3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2FDDD6D-BD6D-4C2F-81D0-F801A8A55101}">
      <dgm:prSet/>
      <dgm:spPr/>
      <dgm:t>
        <a:bodyPr/>
        <a:lstStyle/>
        <a:p>
          <a:pPr>
            <a:defRPr cap="all"/>
          </a:pPr>
          <a:r>
            <a:rPr lang="tr-TR"/>
            <a:t>Sade, anlaşılır çözümler için.</a:t>
          </a:r>
          <a:endParaRPr lang="en-US"/>
        </a:p>
      </dgm:t>
    </dgm:pt>
    <dgm:pt modelId="{BF2D5AD4-8D33-4270-B180-989CA2B327E6}" type="parTrans" cxnId="{6975E16B-2A5D-4C65-B240-198D4D309A8E}">
      <dgm:prSet/>
      <dgm:spPr/>
      <dgm:t>
        <a:bodyPr/>
        <a:lstStyle/>
        <a:p>
          <a:endParaRPr lang="en-US"/>
        </a:p>
      </dgm:t>
    </dgm:pt>
    <dgm:pt modelId="{5DDD650A-CDEE-499E-8DA3-6E267C022021}" type="sibTrans" cxnId="{6975E16B-2A5D-4C65-B240-198D4D309A8E}">
      <dgm:prSet/>
      <dgm:spPr/>
      <dgm:t>
        <a:bodyPr/>
        <a:lstStyle/>
        <a:p>
          <a:endParaRPr lang="en-US"/>
        </a:p>
      </dgm:t>
    </dgm:pt>
    <dgm:pt modelId="{C02E1278-7096-4B84-A6E8-9F434AF08DE6}">
      <dgm:prSet/>
      <dgm:spPr/>
      <dgm:t>
        <a:bodyPr/>
        <a:lstStyle/>
        <a:p>
          <a:pPr>
            <a:defRPr cap="all"/>
          </a:pPr>
          <a:r>
            <a:rPr lang="tr-TR"/>
            <a:t>www.malirehberim.com</a:t>
          </a:r>
          <a:endParaRPr lang="en-US"/>
        </a:p>
      </dgm:t>
    </dgm:pt>
    <dgm:pt modelId="{C43AE8D0-77E5-4543-86FE-DF365DF75605}" type="parTrans" cxnId="{33ECFB74-04AA-4AFC-8579-16B15F4F74F7}">
      <dgm:prSet/>
      <dgm:spPr/>
      <dgm:t>
        <a:bodyPr/>
        <a:lstStyle/>
        <a:p>
          <a:endParaRPr lang="en-US"/>
        </a:p>
      </dgm:t>
    </dgm:pt>
    <dgm:pt modelId="{F8A04293-8A27-4A0F-9756-2B315BB57858}" type="sibTrans" cxnId="{33ECFB74-04AA-4AFC-8579-16B15F4F74F7}">
      <dgm:prSet/>
      <dgm:spPr/>
      <dgm:t>
        <a:bodyPr/>
        <a:lstStyle/>
        <a:p>
          <a:endParaRPr lang="en-US"/>
        </a:p>
      </dgm:t>
    </dgm:pt>
    <dgm:pt modelId="{B75CB2CB-5192-4D22-AD76-1E895578539B}" type="pres">
      <dgm:prSet presAssocID="{26EB6404-920D-4911-9DA9-20C283F7DC3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C91952B-F1DB-4142-9905-B9F4E3B9AE1D}" type="pres">
      <dgm:prSet presAssocID="{32FDDD6D-BD6D-4C2F-81D0-F801A8A55101}" presName="compNode" presStyleCnt="0"/>
      <dgm:spPr/>
    </dgm:pt>
    <dgm:pt modelId="{096AC62B-3BC3-4E28-B2EF-E08DEC4056B2}" type="pres">
      <dgm:prSet presAssocID="{32FDDD6D-BD6D-4C2F-81D0-F801A8A55101}" presName="iconBgRect" presStyleLbl="bgShp" presStyleIdx="0" presStyleCnt="2"/>
      <dgm:spPr/>
    </dgm:pt>
    <dgm:pt modelId="{D1F924F5-C14F-49B5-B209-E3830FD11F94}" type="pres">
      <dgm:prSet presAssocID="{32FDDD6D-BD6D-4C2F-81D0-F801A8A5510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6970C91D-497E-4257-80D9-5D138B8D3D32}" type="pres">
      <dgm:prSet presAssocID="{32FDDD6D-BD6D-4C2F-81D0-F801A8A55101}" presName="spaceRect" presStyleCnt="0"/>
      <dgm:spPr/>
    </dgm:pt>
    <dgm:pt modelId="{FA87850B-70E0-453D-B63B-AB0FB78D1FA0}" type="pres">
      <dgm:prSet presAssocID="{32FDDD6D-BD6D-4C2F-81D0-F801A8A55101}" presName="textRect" presStyleLbl="revTx" presStyleIdx="0" presStyleCnt="2">
        <dgm:presLayoutVars>
          <dgm:chMax val="1"/>
          <dgm:chPref val="1"/>
        </dgm:presLayoutVars>
      </dgm:prSet>
      <dgm:spPr/>
      <dgm:t>
        <a:bodyPr/>
        <a:lstStyle/>
        <a:p>
          <a:endParaRPr lang="tr-TR"/>
        </a:p>
      </dgm:t>
    </dgm:pt>
    <dgm:pt modelId="{FD899387-F08D-40DA-A378-617463EB033C}" type="pres">
      <dgm:prSet presAssocID="{5DDD650A-CDEE-499E-8DA3-6E267C022021}" presName="sibTrans" presStyleCnt="0"/>
      <dgm:spPr/>
    </dgm:pt>
    <dgm:pt modelId="{7AFB143B-2419-41B0-B87D-252A6E0DABA7}" type="pres">
      <dgm:prSet presAssocID="{C02E1278-7096-4B84-A6E8-9F434AF08DE6}" presName="compNode" presStyleCnt="0"/>
      <dgm:spPr/>
    </dgm:pt>
    <dgm:pt modelId="{83E42EDE-DF04-4790-B700-C0073F411EF6}" type="pres">
      <dgm:prSet presAssocID="{C02E1278-7096-4B84-A6E8-9F434AF08DE6}" presName="iconBgRect" presStyleLbl="bgShp" presStyleIdx="1" presStyleCnt="2"/>
      <dgm:spPr/>
    </dgm:pt>
    <dgm:pt modelId="{B4D04A8A-BE60-4C0C-8434-EBE8F716FF7E}" type="pres">
      <dgm:prSet presAssocID="{C02E1278-7096-4B84-A6E8-9F434AF08DE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9C59C3C7-B4BA-4B26-AEEA-30F90ECB09F4}" type="pres">
      <dgm:prSet presAssocID="{C02E1278-7096-4B84-A6E8-9F434AF08DE6}" presName="spaceRect" presStyleCnt="0"/>
      <dgm:spPr/>
    </dgm:pt>
    <dgm:pt modelId="{7411C808-46E4-4119-8764-2903616596E9}" type="pres">
      <dgm:prSet presAssocID="{C02E1278-7096-4B84-A6E8-9F434AF08DE6}" presName="textRect" presStyleLbl="revTx" presStyleIdx="1" presStyleCnt="2">
        <dgm:presLayoutVars>
          <dgm:chMax val="1"/>
          <dgm:chPref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975E16B-2A5D-4C65-B240-198D4D309A8E}" srcId="{26EB6404-920D-4911-9DA9-20C283F7DC3B}" destId="{32FDDD6D-BD6D-4C2F-81D0-F801A8A55101}" srcOrd="0" destOrd="0" parTransId="{BF2D5AD4-8D33-4270-B180-989CA2B327E6}" sibTransId="{5DDD650A-CDEE-499E-8DA3-6E267C022021}"/>
    <dgm:cxn modelId="{33ECFB74-04AA-4AFC-8579-16B15F4F74F7}" srcId="{26EB6404-920D-4911-9DA9-20C283F7DC3B}" destId="{C02E1278-7096-4B84-A6E8-9F434AF08DE6}" srcOrd="1" destOrd="0" parTransId="{C43AE8D0-77E5-4543-86FE-DF365DF75605}" sibTransId="{F8A04293-8A27-4A0F-9756-2B315BB57858}"/>
    <dgm:cxn modelId="{294CC7B6-0A4C-45ED-9342-B25D43410910}" type="presOf" srcId="{32FDDD6D-BD6D-4C2F-81D0-F801A8A55101}" destId="{FA87850B-70E0-453D-B63B-AB0FB78D1FA0}" srcOrd="0" destOrd="0" presId="urn:microsoft.com/office/officeart/2018/5/layout/IconCircleLabelList"/>
    <dgm:cxn modelId="{289301C1-6FB8-4382-932B-07C09D396E29}" type="presOf" srcId="{C02E1278-7096-4B84-A6E8-9F434AF08DE6}" destId="{7411C808-46E4-4119-8764-2903616596E9}" srcOrd="0" destOrd="0" presId="urn:microsoft.com/office/officeart/2018/5/layout/IconCircleLabelList"/>
    <dgm:cxn modelId="{E62D3A10-B4EB-4B4E-BD12-AEC24AE789B2}" type="presOf" srcId="{26EB6404-920D-4911-9DA9-20C283F7DC3B}" destId="{B75CB2CB-5192-4D22-AD76-1E895578539B}" srcOrd="0" destOrd="0" presId="urn:microsoft.com/office/officeart/2018/5/layout/IconCircleLabelList"/>
    <dgm:cxn modelId="{B27B1BA3-172A-4D8F-8C95-8A1BEBB05FBD}" type="presParOf" srcId="{B75CB2CB-5192-4D22-AD76-1E895578539B}" destId="{AC91952B-F1DB-4142-9905-B9F4E3B9AE1D}" srcOrd="0" destOrd="0" presId="urn:microsoft.com/office/officeart/2018/5/layout/IconCircleLabelList"/>
    <dgm:cxn modelId="{9504CB49-0067-4F30-B12C-1BE66F62E9D8}" type="presParOf" srcId="{AC91952B-F1DB-4142-9905-B9F4E3B9AE1D}" destId="{096AC62B-3BC3-4E28-B2EF-E08DEC4056B2}" srcOrd="0" destOrd="0" presId="urn:microsoft.com/office/officeart/2018/5/layout/IconCircleLabelList"/>
    <dgm:cxn modelId="{E1116692-AF37-461B-8D45-88FB8F533E20}" type="presParOf" srcId="{AC91952B-F1DB-4142-9905-B9F4E3B9AE1D}" destId="{D1F924F5-C14F-49B5-B209-E3830FD11F94}" srcOrd="1" destOrd="0" presId="urn:microsoft.com/office/officeart/2018/5/layout/IconCircleLabelList"/>
    <dgm:cxn modelId="{5F82A093-E124-41BA-8DB1-B9F8DAC13965}" type="presParOf" srcId="{AC91952B-F1DB-4142-9905-B9F4E3B9AE1D}" destId="{6970C91D-497E-4257-80D9-5D138B8D3D32}" srcOrd="2" destOrd="0" presId="urn:microsoft.com/office/officeart/2018/5/layout/IconCircleLabelList"/>
    <dgm:cxn modelId="{1244E4EB-837E-4798-AC39-55767F912C06}" type="presParOf" srcId="{AC91952B-F1DB-4142-9905-B9F4E3B9AE1D}" destId="{FA87850B-70E0-453D-B63B-AB0FB78D1FA0}" srcOrd="3" destOrd="0" presId="urn:microsoft.com/office/officeart/2018/5/layout/IconCircleLabelList"/>
    <dgm:cxn modelId="{33B252D1-4047-4662-9387-259FD8633877}" type="presParOf" srcId="{B75CB2CB-5192-4D22-AD76-1E895578539B}" destId="{FD899387-F08D-40DA-A378-617463EB033C}" srcOrd="1" destOrd="0" presId="urn:microsoft.com/office/officeart/2018/5/layout/IconCircleLabelList"/>
    <dgm:cxn modelId="{34DC029F-8962-46E0-9829-10FF5F0A5308}" type="presParOf" srcId="{B75CB2CB-5192-4D22-AD76-1E895578539B}" destId="{7AFB143B-2419-41B0-B87D-252A6E0DABA7}" srcOrd="2" destOrd="0" presId="urn:microsoft.com/office/officeart/2018/5/layout/IconCircleLabelList"/>
    <dgm:cxn modelId="{5138E1DB-713F-4A8E-BACC-F87A9D07C925}" type="presParOf" srcId="{7AFB143B-2419-41B0-B87D-252A6E0DABA7}" destId="{83E42EDE-DF04-4790-B700-C0073F411EF6}" srcOrd="0" destOrd="0" presId="urn:microsoft.com/office/officeart/2018/5/layout/IconCircleLabelList"/>
    <dgm:cxn modelId="{B5ADC1FE-62A3-4C11-BB4A-4CAA49A4EEF2}" type="presParOf" srcId="{7AFB143B-2419-41B0-B87D-252A6E0DABA7}" destId="{B4D04A8A-BE60-4C0C-8434-EBE8F716FF7E}" srcOrd="1" destOrd="0" presId="urn:microsoft.com/office/officeart/2018/5/layout/IconCircleLabelList"/>
    <dgm:cxn modelId="{CE176443-5598-4D11-B633-2F56DFFB9DB5}" type="presParOf" srcId="{7AFB143B-2419-41B0-B87D-252A6E0DABA7}" destId="{9C59C3C7-B4BA-4B26-AEEA-30F90ECB09F4}" srcOrd="2" destOrd="0" presId="urn:microsoft.com/office/officeart/2018/5/layout/IconCircleLabelList"/>
    <dgm:cxn modelId="{BA4ED6D8-FAD7-4B03-A08E-653692187AB7}" type="presParOf" srcId="{7AFB143B-2419-41B0-B87D-252A6E0DABA7}" destId="{7411C808-46E4-4119-8764-2903616596E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44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55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9083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0935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985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350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764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513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9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1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65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83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481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378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452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857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2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91BBD68-ACB4-47C3-BD98-44F66B85A713}" type="datetimeFigureOut">
              <a:rPr lang="tr-TR" smtClean="0"/>
              <a:t>13.1.2021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DE612-B3E0-4E84-99FE-BAE93AAC2A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7358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1B28F63-CF00-448F-B141-FE33C33B18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AE609E2-8522-44E4-9077-980E5BCF3E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xmlns="" id="{4FA533C5-33E3-4611-AF9F-72811D8B26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8949AD42-25FD-4C3D-9EEE-B7FEC58099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AC7D913-60B7-4603-881B-831DA5D3A9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7F0FDC4-AD8C-47D9-9131-623C98ADB0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E27238C-8EAF-4098-86E6-7723B7DAE6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36">
            <a:extLst>
              <a:ext uri="{FF2B5EF4-FFF2-40B4-BE49-F238E27FC236}">
                <a16:creationId xmlns:a16="http://schemas.microsoft.com/office/drawing/2014/main" xmlns="" id="{992F97B1-1891-4FCC-9E5F-BA97EDB48F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xmlns="" id="{78C6C821-FEE1-4EB6-9590-C021440C77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1B0AEC-2902-4E11-88A6-60BE02631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974915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BENİM MAAŞIMDA NEDEN BU KADAR KESİNTİ VAR..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61A74B3-E247-44D4-8C48-FAE8E2056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3618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7AEA421-5F29-4BA7-9360-2501B59879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xmlns="" id="{9348F0CB-4904-4DEF-BDD4-ADEC2DCCCB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90F8BE-4F55-43F3-ADDC-77BAFDCF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900">
                <a:solidFill>
                  <a:srgbClr val="EBEBEB"/>
                </a:solidFill>
              </a:rPr>
              <a:t>Örnek 2020 yılı verilerini içerir. Maaşınıza eklenen ek ödemeleri de içermez. (Bonus v.b. 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1583E1B8-79B3-49BB-8704-58E4AB1AF2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7BB34D5F-2B87-438E-8236-69C6068D47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xmlns="" id="{0FDE393F-A640-4C12-A059-E5EE9C863C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15954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8461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1B28F63-CF00-448F-B141-FE33C33B18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AE609E2-8522-44E4-9077-980E5BCF3E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xmlns="" id="{4FA533C5-33E3-4611-AF9F-72811D8B26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8949AD42-25FD-4C3D-9EEE-B7FEC58099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AC7D913-60B7-4603-881B-831DA5D3A9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7F0FDC4-AD8C-47D9-9131-623C98ADB0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E27238C-8EAF-4098-86E6-7723B7DAE6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36">
            <a:extLst>
              <a:ext uri="{FF2B5EF4-FFF2-40B4-BE49-F238E27FC236}">
                <a16:creationId xmlns:a16="http://schemas.microsoft.com/office/drawing/2014/main" xmlns="" id="{992F97B1-1891-4FCC-9E5F-BA97EDB48F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xmlns="" id="{78C6C821-FEE1-4EB6-9590-C021440C77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1B0AEC-2902-4E11-88A6-60BE02631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974915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7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KIŞA DOĞRU NEDEN MAAŞIM DÜŞÜYOR..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61A74B3-E247-44D4-8C48-FAE8E2056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1229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1B28F63-CF00-448F-B141-FE33C33B18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AE609E2-8522-44E4-9077-980E5BCF3E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xmlns="" id="{4FA533C5-33E3-4611-AF9F-72811D8B26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8949AD42-25FD-4C3D-9EEE-B7FEC58099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AC7D913-60B7-4603-881B-831DA5D3A9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7F0FDC4-AD8C-47D9-9131-623C98ADB0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E27238C-8EAF-4098-86E6-7723B7DAE6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36">
            <a:extLst>
              <a:ext uri="{FF2B5EF4-FFF2-40B4-BE49-F238E27FC236}">
                <a16:creationId xmlns:a16="http://schemas.microsoft.com/office/drawing/2014/main" xmlns="" id="{992F97B1-1891-4FCC-9E5F-BA97EDB48F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xmlns="" id="{78C6C821-FEE1-4EB6-9590-C021440C77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8577AE-4ED4-433F-9532-FBE568861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974915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0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BRÜT MAAŞ ALMAK İLE NET MAAŞ ALMAK ARASINDAKİ FARK NEDİR 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61A74B3-E247-44D4-8C48-FAE8E2056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8168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52BEFF1-896C-45B1-B02C-96A6A1BC38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xmlns="" id="{BB237A14-61B1-4C00-A670-5D8D68A866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598F259-6F54-47A3-8D13-1603D786A3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BA768A8-4FED-4ED8-9E46-6BE72188EC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90F8BE-4F55-43F3-ADDC-77BAFDCF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tr-TR" dirty="0">
                <a:solidFill>
                  <a:srgbClr val="FFFFFF"/>
                </a:solidFill>
              </a:rPr>
              <a:t>EĞER NET MAAŞ ALIYORSAN.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C7614A-AF0C-4032-85F9-D91412583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ŞİRKETİN SENİN ADINA VERGİ İDARESİNE</a:t>
            </a:r>
          </a:p>
          <a:p>
            <a:r>
              <a:rPr lang="tr-TR" dirty="0"/>
              <a:t>SGK İŞÇİ PAYI, İŞSİZLİK FONU İŞÇİ PAYI,GELİR VERGİSİ VE DAMGA VERGİSİ ÖDÜYORDUR. </a:t>
            </a:r>
          </a:p>
          <a:p>
            <a:r>
              <a:rPr lang="tr-TR" dirty="0"/>
              <a:t>SEN TÜM BU VERGİLERİN MÜKELLEFİSİN ANCAK İŞVEREN SENİN ADINA SEN FARKETMEDEN BU YÜKÜMLÜLÜĞÜ YERİNE GETİRİYOR.</a:t>
            </a:r>
          </a:p>
          <a:p>
            <a:r>
              <a:rPr lang="tr-TR" dirty="0"/>
              <a:t>DEVLET KAYNAKTA KESİNTİ YAPIYOR. DAHA KAZANCIN ELİNE GEÇMEDEN DEVLET İŞVEREN ARACILIĞI İLE PAYINI ALIYOR.</a:t>
            </a:r>
          </a:p>
        </p:txBody>
      </p:sp>
    </p:spTree>
    <p:extLst>
      <p:ext uri="{BB962C8B-B14F-4D97-AF65-F5344CB8AC3E}">
        <p14:creationId xmlns:p14="http://schemas.microsoft.com/office/powerpoint/2010/main" val="3906142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4CD14DB-BB81-479F-A1FC-1C75640E9F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C943A91B-7CA7-4592-A975-73B1BF8C4C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xmlns="" id="{EC471314-E46A-414B-8D91-74880E84F1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xmlns="" id="{6A681326-1C9D-44A3-A627-3871BDAE41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90F8BE-4F55-43F3-ADDC-77BAFDCF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NET MAAŞIN GÜZEL YANI NEDİR ?</a:t>
            </a:r>
            <a:br>
              <a:rPr lang="tr-TR" dirty="0">
                <a:solidFill>
                  <a:srgbClr val="FFFFFF"/>
                </a:solidFill>
              </a:rPr>
            </a:b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C7614A-AF0C-4032-85F9-D91412583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TÜM KESİNTİLER BELİRLİ ORANDAN HESAPLANIR.</a:t>
            </a:r>
          </a:p>
          <a:p>
            <a:r>
              <a:rPr lang="tr-TR" dirty="0"/>
              <a:t>BU ORANLARDA DEVLET ARTIŞ KARARI ALABİLİR.</a:t>
            </a:r>
          </a:p>
          <a:p>
            <a:r>
              <a:rPr lang="tr-TR" dirty="0"/>
              <a:t>NET İSE MAAŞIN BU RİSK İŞVERENDEDİR. BRÜT İSE MAAŞIN BU RİSK SENİN ÜZERİNDEDİR. NE KADAR ÇOK KESİNTİ O KADAR AZ MAAŞ.</a:t>
            </a:r>
          </a:p>
          <a:p>
            <a:r>
              <a:rPr lang="tr-TR" dirty="0"/>
              <a:t>AYLIK MAAŞ ÖNGÖRÜNÜZ OLUR. YIL İÇERİSİNDE ELİNİZE GEÇEN TUTAR DEĞİŞMEZ.</a:t>
            </a:r>
          </a:p>
          <a:p>
            <a:r>
              <a:rPr lang="tr-TR" dirty="0"/>
              <a:t>ANLAŞABİLİYORSANIZ RİSK ALMAYIN.. NET MAAŞ ALIN.</a:t>
            </a:r>
          </a:p>
        </p:txBody>
      </p:sp>
    </p:spTree>
    <p:extLst>
      <p:ext uri="{BB962C8B-B14F-4D97-AF65-F5344CB8AC3E}">
        <p14:creationId xmlns:p14="http://schemas.microsoft.com/office/powerpoint/2010/main" val="2484813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4CD14DB-BB81-479F-A1FC-1C75640E9F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943A91B-7CA7-4592-A975-73B1BF8C4C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xmlns="" id="{EC471314-E46A-414B-8D91-74880E84F1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xmlns="" id="{6A681326-1C9D-44A3-A627-3871BDAE41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90F8BE-4F55-43F3-ADDC-77BAFDCF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EĞER BRÜT MAAŞ ALIYORSAN.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C7614A-AF0C-4032-85F9-D91412583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BRÜT MAAŞIN GÜZEL YANI YOKTUR..RİSK TAŞIR.</a:t>
            </a:r>
          </a:p>
          <a:p>
            <a:r>
              <a:rPr lang="tr-TR" dirty="0"/>
              <a:t>KESİNTİLERDE YAPILACAK OLASI ARTIŞ NET ELİNE GEÇEN TUTARA YANSIR.</a:t>
            </a:r>
          </a:p>
          <a:p>
            <a:r>
              <a:rPr lang="tr-TR" dirty="0"/>
              <a:t>RİSK VERGİNİN MÜKELLEFİ OLAN ÇALIŞANDADIR.</a:t>
            </a:r>
          </a:p>
          <a:p>
            <a:r>
              <a:rPr lang="tr-TR" dirty="0"/>
              <a:t>KÜMÜLATİF VERGİ MATRAHINIZ ARTTIKÇA VERGİ DİLİMİNİZ DEĞİŞİR VE KESİNTİ ORANINIZ ARTAR.</a:t>
            </a:r>
          </a:p>
          <a:p>
            <a:r>
              <a:rPr lang="tr-TR" dirty="0"/>
              <a:t>YIL İÇERİSİNDE MAAŞ ÖNGÖRÜNÜZ OLMAZ. ELİNİZE GEÇEN NET TUTAR DEĞİŞKENDİR.</a:t>
            </a:r>
          </a:p>
          <a:p>
            <a:r>
              <a:rPr lang="tr-TR" dirty="0"/>
              <a:t>ANLAŞABİLİYORSANIZ RİSK ALMAYIN.. NET MAAŞ ALIN.</a:t>
            </a:r>
          </a:p>
        </p:txBody>
      </p:sp>
    </p:spTree>
    <p:extLst>
      <p:ext uri="{BB962C8B-B14F-4D97-AF65-F5344CB8AC3E}">
        <p14:creationId xmlns:p14="http://schemas.microsoft.com/office/powerpoint/2010/main" val="2070813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4A3DA6D-FED2-4369-9ACD-B578C8790D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163C72DE-4C01-4F6C-9020-327690ADA8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 7">
            <a:extLst>
              <a:ext uri="{FF2B5EF4-FFF2-40B4-BE49-F238E27FC236}">
                <a16:creationId xmlns:a16="http://schemas.microsoft.com/office/drawing/2014/main" xmlns="" id="{5627181E-8B3E-4EFB-8F43-17296B86C0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90F8BE-4F55-43F3-ADDC-77BAFDCF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EBEBEB"/>
                </a:solidFill>
              </a:rPr>
              <a:t>GELİR VERGİSİ DİLİMLERİ</a:t>
            </a:r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xmlns="" id="{2E45DBDE-EAD7-4DEE-B77D-577BBB0A13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C7614A-AF0C-4032-85F9-D91412583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548281"/>
            <a:ext cx="6578592" cy="365868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tr-TR" dirty="0"/>
              <a:t>HER AY VERGİ MATRAHINIZ BİR SONRAKİ AY İLE TOPLANIR VE KÜMÜLATİF GELİR VERGİSİ MATRAHINIZ BULUNUR.</a:t>
            </a:r>
          </a:p>
          <a:p>
            <a:pPr marL="0" indent="0">
              <a:lnSpc>
                <a:spcPct val="90000"/>
              </a:lnSpc>
              <a:buNone/>
            </a:pPr>
            <a:endParaRPr lang="tr-TR" dirty="0"/>
          </a:p>
          <a:p>
            <a:pPr marL="0" indent="0">
              <a:lnSpc>
                <a:spcPct val="90000"/>
              </a:lnSpc>
              <a:buNone/>
            </a:pPr>
            <a:r>
              <a:rPr lang="tr-TR" dirty="0"/>
              <a:t>OCAK 10.000 İSE ŞUBAT 20.000, MART 30.000 GİBİ..ve toplam matrah yandaki grafikte hangi dilime geliyorsa artık gelir vergisi oranın o dur.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dirty="0"/>
              <a:t>Yıl içerisinde ilk aya göre önce %5  (22.000’e ulaşınca ) sonra %12 (49.000’e ulaşınca ) oranında fazla gelir vergisi ödersiniz. bu nedenle de yıl içerisinde maaşınız değişir.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B4F1562D-97FA-4730-BEA3-CB1F7F186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088099"/>
              </p:ext>
            </p:extLst>
          </p:nvPr>
        </p:nvGraphicFramePr>
        <p:xfrm>
          <a:off x="7595804" y="2548281"/>
          <a:ext cx="3902858" cy="3662020"/>
        </p:xfrm>
        <a:graphic>
          <a:graphicData uri="http://schemas.openxmlformats.org/drawingml/2006/table">
            <a:tbl>
              <a:tblPr>
                <a:solidFill>
                  <a:srgbClr val="F2F2F2">
                    <a:alpha val="30196"/>
                  </a:srgbClr>
                </a:solidFill>
                <a:tableStyleId>{5C22544A-7EE6-4342-B048-85BDC9FD1C3A}</a:tableStyleId>
              </a:tblPr>
              <a:tblGrid>
                <a:gridCol w="3902858">
                  <a:extLst>
                    <a:ext uri="{9D8B030D-6E8A-4147-A177-3AD203B41FA5}">
                      <a16:colId xmlns:a16="http://schemas.microsoft.com/office/drawing/2014/main" xmlns="" val="1370976754"/>
                    </a:ext>
                  </a:extLst>
                </a:gridCol>
              </a:tblGrid>
              <a:tr h="915505">
                <a:tc>
                  <a:txBody>
                    <a:bodyPr/>
                    <a:lstStyle/>
                    <a:p>
                      <a:pPr algn="l" fontAlgn="ctr"/>
                      <a:r>
                        <a:rPr lang="it-IT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Vergi dilimi: 0 – 22.000 TL için %15.</a:t>
                      </a:r>
                      <a:endParaRPr lang="it-IT" sz="20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418" marR="22849" marT="129553" marB="129553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599678"/>
                  </a:ext>
                </a:extLst>
              </a:tr>
              <a:tr h="915505">
                <a:tc>
                  <a:txBody>
                    <a:bodyPr/>
                    <a:lstStyle/>
                    <a:p>
                      <a:pPr algn="l" fontAlgn="ctr"/>
                      <a:r>
                        <a:rPr lang="it-IT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Vergi dilimi: 22.000 TL – 49.000 TL için %20.</a:t>
                      </a:r>
                      <a:endParaRPr lang="it-IT" sz="20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418" marR="22849" marT="129553" marB="129553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9014382"/>
                  </a:ext>
                </a:extLst>
              </a:tr>
              <a:tr h="915505">
                <a:tc>
                  <a:txBody>
                    <a:bodyPr/>
                    <a:lstStyle/>
                    <a:p>
                      <a:pPr algn="l" fontAlgn="ctr"/>
                      <a:r>
                        <a:rPr lang="it-IT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Vergi dilimi: 49.000 TL – 180.000 TL için %27.</a:t>
                      </a:r>
                      <a:endParaRPr lang="it-IT" sz="20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418" marR="22849" marT="129553" marB="129553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7215744"/>
                  </a:ext>
                </a:extLst>
              </a:tr>
              <a:tr h="915505">
                <a:tc>
                  <a:txBody>
                    <a:bodyPr/>
                    <a:lstStyle/>
                    <a:p>
                      <a:pPr algn="l" fontAlgn="ctr"/>
                      <a:r>
                        <a:rPr lang="it-IT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Vergi dilimi: 180.000 TL – 600.000 TL için %35.</a:t>
                      </a:r>
                      <a:endParaRPr lang="it-IT" sz="2000" b="1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418" marR="22849" marT="129553" marB="129553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6952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419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4CD14DB-BB81-479F-A1FC-1C75640E9F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943A91B-7CA7-4592-A975-73B1BF8C4C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xmlns="" id="{EC471314-E46A-414B-8D91-74880E84F1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xmlns="" id="{6A681326-1C9D-44A3-A627-3871BDAE41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90F8BE-4F55-43F3-ADDC-77BAFDCF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ÖRNEK VERELİM.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C7614A-AF0C-4032-85F9-D91412583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tr-TR" sz="1900"/>
              <a:t>DİYELİM Kİ BRÜT MAAŞINIZ 10.000 TL ve Ocak ayındayız.</a:t>
            </a:r>
          </a:p>
          <a:p>
            <a:pPr>
              <a:lnSpc>
                <a:spcPct val="90000"/>
              </a:lnSpc>
            </a:pPr>
            <a:r>
              <a:rPr lang="tr-TR" sz="1900"/>
              <a:t>A-) SGK İŞÇİ PAYINIZ (%14 ) =10.000*14% =1.400 TL</a:t>
            </a:r>
          </a:p>
          <a:p>
            <a:pPr>
              <a:lnSpc>
                <a:spcPct val="90000"/>
              </a:lnSpc>
            </a:pPr>
            <a:r>
              <a:rPr lang="tr-TR" sz="1900"/>
              <a:t>B-) İŞSİZLİK FONU İŞÇİ PAYI (%1) =10.000*1%= 100 TL</a:t>
            </a:r>
          </a:p>
          <a:p>
            <a:pPr>
              <a:lnSpc>
                <a:spcPct val="90000"/>
              </a:lnSpc>
            </a:pPr>
            <a:r>
              <a:rPr lang="tr-TR" sz="1900"/>
              <a:t>C-)GELİR VERGİSİ MATRAHI = BRÜT – (A+B) =10.000-1500 = 8500</a:t>
            </a:r>
          </a:p>
          <a:p>
            <a:pPr>
              <a:lnSpc>
                <a:spcPct val="90000"/>
              </a:lnSpc>
            </a:pPr>
            <a:r>
              <a:rPr lang="tr-TR" sz="1900"/>
              <a:t>D-) GELİR VERGİSİ (%15)=8500*15%=1.275 TL</a:t>
            </a:r>
          </a:p>
          <a:p>
            <a:pPr>
              <a:lnSpc>
                <a:spcPct val="90000"/>
              </a:lnSpc>
            </a:pPr>
            <a:r>
              <a:rPr lang="tr-TR" sz="1900"/>
              <a:t>E-) DAMGA VERGİSİ= 10.000*0,00759=75,90 TL</a:t>
            </a:r>
          </a:p>
          <a:p>
            <a:pPr>
              <a:lnSpc>
                <a:spcPct val="90000"/>
              </a:lnSpc>
            </a:pPr>
            <a:r>
              <a:rPr lang="tr-TR" sz="1900"/>
              <a:t>NET MAAŞ = BRÜT-KESİNTİLER</a:t>
            </a:r>
          </a:p>
          <a:p>
            <a:pPr>
              <a:lnSpc>
                <a:spcPct val="90000"/>
              </a:lnSpc>
            </a:pPr>
            <a:r>
              <a:rPr lang="tr-TR" sz="1900"/>
              <a:t>NET MAAŞ = 10.000- (1400+100+1275+75,90)</a:t>
            </a:r>
          </a:p>
          <a:p>
            <a:pPr>
              <a:lnSpc>
                <a:spcPct val="90000"/>
              </a:lnSpc>
            </a:pPr>
            <a:r>
              <a:rPr lang="tr-TR" sz="1900"/>
              <a:t>NET MAAŞ =7.149,10 TL</a:t>
            </a:r>
          </a:p>
        </p:txBody>
      </p:sp>
    </p:spTree>
    <p:extLst>
      <p:ext uri="{BB962C8B-B14F-4D97-AF65-F5344CB8AC3E}">
        <p14:creationId xmlns:p14="http://schemas.microsoft.com/office/powerpoint/2010/main" val="2538023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4CD14DB-BB81-479F-A1FC-1C75640E9F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943A91B-7CA7-4592-A975-73B1BF8C4C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xmlns="" id="{EC471314-E46A-414B-8D91-74880E84F1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xmlns="" id="{6A681326-1C9D-44A3-A627-3871BDAE41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90F8BE-4F55-43F3-ADDC-77BAFDCF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ÖRNEK DEVAMI.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C7614A-AF0C-4032-85F9-D91412583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tr-TR" sz="1400"/>
              <a:t>DİYELİM Kİ BRÜT MAAŞINIZ 10.000 TL ve EKİM ayındayız.</a:t>
            </a:r>
          </a:p>
          <a:p>
            <a:pPr>
              <a:lnSpc>
                <a:spcPct val="90000"/>
              </a:lnSpc>
            </a:pPr>
            <a:r>
              <a:rPr lang="tr-TR" sz="1400"/>
              <a:t>A-) SGK İŞÇİ PAYINIZ (%14 ) =10.000*14% =1.400 TL</a:t>
            </a:r>
          </a:p>
          <a:p>
            <a:pPr>
              <a:lnSpc>
                <a:spcPct val="90000"/>
              </a:lnSpc>
            </a:pPr>
            <a:r>
              <a:rPr lang="tr-TR" sz="1400"/>
              <a:t>B-) İŞSİZLİK FONU İŞÇİ PAYI (%1) =10.000*1%= 100 TL</a:t>
            </a:r>
          </a:p>
          <a:p>
            <a:pPr>
              <a:lnSpc>
                <a:spcPct val="90000"/>
              </a:lnSpc>
            </a:pPr>
            <a:r>
              <a:rPr lang="tr-TR" sz="1400"/>
              <a:t>C-)GELİR VERGİSİ MATRAHI = BRÜT – (A+B) =10.000-1500 = 8500</a:t>
            </a:r>
          </a:p>
          <a:p>
            <a:pPr>
              <a:lnSpc>
                <a:spcPct val="90000"/>
              </a:lnSpc>
            </a:pPr>
            <a:r>
              <a:rPr lang="tr-TR" sz="1400"/>
              <a:t>KÜMÜLATİF VERGİ MATRAHI ARTIK 85.000 TL..Devlet ekim ayına kadar 85 bin kazanmışsın diyor özetle..Bu nedenle  de gelir vergisi oranın artık % 27</a:t>
            </a:r>
          </a:p>
          <a:p>
            <a:pPr>
              <a:lnSpc>
                <a:spcPct val="90000"/>
              </a:lnSpc>
            </a:pPr>
            <a:r>
              <a:rPr lang="tr-TR" sz="1400"/>
              <a:t>D-) GELİR VERGİSİ (%27)=8500*27%=2.295 TL</a:t>
            </a:r>
          </a:p>
          <a:p>
            <a:pPr>
              <a:lnSpc>
                <a:spcPct val="90000"/>
              </a:lnSpc>
            </a:pPr>
            <a:r>
              <a:rPr lang="tr-TR" sz="1400"/>
              <a:t>E-) DAMGA VERGİSİ= 10.000*0,00759=75,90 TL</a:t>
            </a:r>
          </a:p>
          <a:p>
            <a:pPr>
              <a:lnSpc>
                <a:spcPct val="90000"/>
              </a:lnSpc>
            </a:pPr>
            <a:r>
              <a:rPr lang="tr-TR" sz="1400"/>
              <a:t>NET MAAŞ = BRÜT-KESİNTİLER</a:t>
            </a:r>
          </a:p>
          <a:p>
            <a:pPr>
              <a:lnSpc>
                <a:spcPct val="90000"/>
              </a:lnSpc>
            </a:pPr>
            <a:r>
              <a:rPr lang="tr-TR" sz="1400"/>
              <a:t>NET MAAŞ = 10.000- (1400+100+2295+75,90)</a:t>
            </a:r>
          </a:p>
          <a:p>
            <a:pPr>
              <a:lnSpc>
                <a:spcPct val="90000"/>
              </a:lnSpc>
            </a:pPr>
            <a:r>
              <a:rPr lang="tr-TR" sz="1400"/>
              <a:t>NET MAAŞ =6.129,10TL</a:t>
            </a:r>
          </a:p>
        </p:txBody>
      </p:sp>
    </p:spTree>
    <p:extLst>
      <p:ext uri="{BB962C8B-B14F-4D97-AF65-F5344CB8AC3E}">
        <p14:creationId xmlns:p14="http://schemas.microsoft.com/office/powerpoint/2010/main" val="16469721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560</Words>
  <Application>Microsoft Office PowerPoint</Application>
  <PresentationFormat>Geniş ekran</PresentationFormat>
  <Paragraphs>55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BENİM MAAŞIMDA NEDEN BU KADAR KESİNTİ VAR..</vt:lpstr>
      <vt:lpstr>KIŞA DOĞRU NEDEN MAAŞIM DÜŞÜYOR..</vt:lpstr>
      <vt:lpstr>BRÜT MAAŞ ALMAK İLE NET MAAŞ ALMAK ARASINDAKİ FARK NEDİR ?</vt:lpstr>
      <vt:lpstr>EĞER NET MAAŞ ALIYORSAN.</vt:lpstr>
      <vt:lpstr>NET MAAŞIN GÜZEL YANI NEDİR ? </vt:lpstr>
      <vt:lpstr>EĞER BRÜT MAAŞ ALIYORSAN.</vt:lpstr>
      <vt:lpstr>GELİR VERGİSİ DİLİMLERİ</vt:lpstr>
      <vt:lpstr>ÖRNEK VERELİM.</vt:lpstr>
      <vt:lpstr>ÖRNEK DEVAMI.</vt:lpstr>
      <vt:lpstr>Örnek 2020 yılı verilerini içerir. Maaşınıza eklenen ek ödemeleri de içermez. (Bonus v.b. 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BENİM MAAŞIMDA NEDEN BU KADAR KESİNTİ VAR..</dc:title>
  <dc:creator>Zafer Karamustafaoglu</dc:creator>
  <cp:lastModifiedBy>ETA</cp:lastModifiedBy>
  <cp:revision>1</cp:revision>
  <dcterms:created xsi:type="dcterms:W3CDTF">2021-01-11T17:57:16Z</dcterms:created>
  <dcterms:modified xsi:type="dcterms:W3CDTF">2021-01-13T14:36:19Z</dcterms:modified>
</cp:coreProperties>
</file>